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8b45e532d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8b45e532d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8b45e532dc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8b45e532dc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8b45e532d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8b45e532d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8b45e532dc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8b45e532dc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8b45e532d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8b45e532d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8b45e532dc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8b45e532dc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8b45e532dc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b45e532dc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8b45e532d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8b45e532d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8b45e532d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8b45e532d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8b45e532d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8b45e532d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8b45e532d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8b45e532d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0.jpg"/><Relationship Id="rId5" Type="http://schemas.openxmlformats.org/officeDocument/2006/relationships/image" Target="../media/image1.png"/><Relationship Id="rId6"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0" l="0" r="2419" t="10007"/>
          <a:stretch/>
        </p:blipFill>
        <p:spPr>
          <a:xfrm>
            <a:off x="0" y="0"/>
            <a:ext cx="9144000" cy="5616775"/>
          </a:xfrm>
          <a:prstGeom prst="rect">
            <a:avLst/>
          </a:prstGeom>
          <a:noFill/>
          <a:ln>
            <a:noFill/>
          </a:ln>
        </p:spPr>
      </p:pic>
      <p:sp>
        <p:nvSpPr>
          <p:cNvPr id="55" name="Google Shape;55;p13"/>
          <p:cNvSpPr txBox="1"/>
          <p:nvPr>
            <p:ph type="ctrTitle"/>
          </p:nvPr>
        </p:nvSpPr>
        <p:spPr>
          <a:xfrm>
            <a:off x="1633600" y="1688350"/>
            <a:ext cx="7671900" cy="97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GB"/>
              <a:t>Technical Democracy</a:t>
            </a:r>
            <a:endParaRPr b="1"/>
          </a:p>
        </p:txBody>
      </p:sp>
      <p:sp>
        <p:nvSpPr>
          <p:cNvPr id="56" name="Google Shape;56;p13"/>
          <p:cNvSpPr txBox="1"/>
          <p:nvPr>
            <p:ph idx="1" type="subTitle"/>
          </p:nvPr>
        </p:nvSpPr>
        <p:spPr>
          <a:xfrm>
            <a:off x="848275" y="3763375"/>
            <a:ext cx="49887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rPr>
              <a:t>Giving data users a fair seat at the EDM table</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2"/>
          <p:cNvPicPr preferRelativeResize="0"/>
          <p:nvPr/>
        </p:nvPicPr>
        <p:blipFill>
          <a:blip r:embed="rId3">
            <a:alphaModFix amt="20000"/>
          </a:blip>
          <a:stretch>
            <a:fillRect/>
          </a:stretch>
        </p:blipFill>
        <p:spPr>
          <a:xfrm>
            <a:off x="0" y="140017"/>
            <a:ext cx="9144000" cy="4863465"/>
          </a:xfrm>
          <a:prstGeom prst="rect">
            <a:avLst/>
          </a:prstGeom>
          <a:noFill/>
          <a:ln>
            <a:noFill/>
          </a:ln>
        </p:spPr>
      </p:pic>
      <p:sp>
        <p:nvSpPr>
          <p:cNvPr id="126" name="Google Shape;12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science ‘experiments’</a:t>
            </a:r>
            <a:endParaRPr/>
          </a:p>
        </p:txBody>
      </p:sp>
      <p:sp>
        <p:nvSpPr>
          <p:cNvPr id="127" name="Google Shape;127;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000000"/>
                </a:solidFill>
              </a:rPr>
              <a:t>We would like to explore methods to achieve technical democracy in educational decision making through data science ‘experiments’ that can help data users raise critical questions of highly technical algorithms… </a:t>
            </a:r>
            <a:endParaRPr sz="1600">
              <a:solidFill>
                <a:srgbClr val="000000"/>
              </a:solidFill>
            </a:endParaRPr>
          </a:p>
          <a:p>
            <a:pPr indent="0" lvl="0" marL="0" rtl="0" algn="l">
              <a:spcBef>
                <a:spcPts val="0"/>
              </a:spcBef>
              <a:spcAft>
                <a:spcPts val="0"/>
              </a:spcAft>
              <a:buNone/>
            </a:pPr>
            <a:r>
              <a:t/>
            </a:r>
            <a:endParaRPr sz="1100">
              <a:solidFill>
                <a:srgbClr val="000000"/>
              </a:solidFill>
            </a:endParaRPr>
          </a:p>
          <a:p>
            <a:pPr indent="0" lvl="0" marL="0" rtl="0" algn="l">
              <a:spcBef>
                <a:spcPts val="0"/>
              </a:spcBef>
              <a:spcAft>
                <a:spcPts val="0"/>
              </a:spcAft>
              <a:buClr>
                <a:schemeClr val="dk1"/>
              </a:buClr>
              <a:buSzPts val="1100"/>
              <a:buFont typeface="Arial"/>
              <a:buNone/>
            </a:pPr>
            <a:r>
              <a:rPr lang="en-GB" sz="1600">
                <a:solidFill>
                  <a:srgbClr val="000000"/>
                </a:solidFill>
              </a:rPr>
              <a:t>In each experiment we want to:</a:t>
            </a:r>
            <a:endParaRPr sz="1600">
              <a:solidFill>
                <a:srgbClr val="000000"/>
              </a:solidFill>
            </a:endParaRPr>
          </a:p>
          <a:p>
            <a:pPr indent="-330200" lvl="0" marL="457200" rtl="0" algn="l">
              <a:spcBef>
                <a:spcPts val="0"/>
              </a:spcBef>
              <a:spcAft>
                <a:spcPts val="0"/>
              </a:spcAft>
              <a:buClr>
                <a:srgbClr val="000000"/>
              </a:buClr>
              <a:buSzPts val="1600"/>
              <a:buAutoNum type="romanUcPeriod"/>
            </a:pPr>
            <a:r>
              <a:rPr lang="en-GB" sz="1600">
                <a:solidFill>
                  <a:srgbClr val="000000"/>
                </a:solidFill>
              </a:rPr>
              <a:t>Show how poor decisions are currently being made due to the use of inappropriately simple measures and decision criteria.</a:t>
            </a:r>
            <a:endParaRPr sz="1600">
              <a:solidFill>
                <a:srgbClr val="000000"/>
              </a:solidFill>
            </a:endParaRPr>
          </a:p>
          <a:p>
            <a:pPr indent="-330200" lvl="0" marL="457200" rtl="0" algn="l">
              <a:spcBef>
                <a:spcPts val="0"/>
              </a:spcBef>
              <a:spcAft>
                <a:spcPts val="0"/>
              </a:spcAft>
              <a:buClr>
                <a:srgbClr val="000000"/>
              </a:buClr>
              <a:buSzPts val="1600"/>
              <a:buAutoNum type="romanUcPeriod"/>
            </a:pPr>
            <a:r>
              <a:rPr lang="en-GB" sz="1600">
                <a:solidFill>
                  <a:srgbClr val="000000"/>
                </a:solidFill>
              </a:rPr>
              <a:t>Demonstrate that better outcomes emerge from approaches based upon machine learning, BUT that each of these suffer from a lack of transparency (</a:t>
            </a:r>
            <a:r>
              <a:rPr i="1" lang="en-GB" sz="1600" u="sng">
                <a:solidFill>
                  <a:srgbClr val="000000"/>
                </a:solidFill>
              </a:rPr>
              <a:t>displacement</a:t>
            </a:r>
            <a:r>
              <a:rPr lang="en-GB" sz="1600">
                <a:solidFill>
                  <a:srgbClr val="000000"/>
                </a:solidFill>
              </a:rPr>
              <a:t>)</a:t>
            </a:r>
            <a:endParaRPr sz="1600">
              <a:solidFill>
                <a:srgbClr val="000000"/>
              </a:solidFill>
            </a:endParaRPr>
          </a:p>
          <a:p>
            <a:pPr indent="-330200" lvl="0" marL="457200" rtl="0" algn="l">
              <a:spcBef>
                <a:spcPts val="0"/>
              </a:spcBef>
              <a:spcAft>
                <a:spcPts val="0"/>
              </a:spcAft>
              <a:buClr>
                <a:srgbClr val="000000"/>
              </a:buClr>
              <a:buSzPts val="1600"/>
              <a:buAutoNum type="romanUcPeriod"/>
            </a:pPr>
            <a:r>
              <a:rPr lang="en-GB" sz="1600">
                <a:solidFill>
                  <a:srgbClr val="000000"/>
                </a:solidFill>
              </a:rPr>
              <a:t>Explore a way in which technical democracy could be achieved by helping data users to critically engage with the creation of an algorithm, and to challenge its output (</a:t>
            </a:r>
            <a:r>
              <a:rPr i="1" lang="en-GB" sz="1600" u="sng">
                <a:solidFill>
                  <a:srgbClr val="000000"/>
                </a:solidFill>
              </a:rPr>
              <a:t>technical democracy</a:t>
            </a:r>
            <a:r>
              <a:rPr lang="en-GB" sz="1600">
                <a:solidFill>
                  <a:srgbClr val="000000"/>
                </a:solidFill>
              </a:rPr>
              <a:t>)</a:t>
            </a:r>
            <a:endParaRPr sz="900">
              <a:solidFill>
                <a:schemeClr val="dk1"/>
              </a:solidFill>
            </a:endParaRPr>
          </a:p>
          <a:p>
            <a:pPr indent="0" lvl="0" marL="0" rtl="0" algn="l">
              <a:spcBef>
                <a:spcPts val="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Experiments discussed in our paper</a:t>
            </a:r>
            <a:endParaRPr/>
          </a:p>
        </p:txBody>
      </p:sp>
      <p:sp>
        <p:nvSpPr>
          <p:cNvPr id="133" name="Google Shape;133;p23"/>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u="sng"/>
              <a:t>Decisions about s</a:t>
            </a:r>
            <a:r>
              <a:rPr lang="en-GB" sz="1800" u="sng"/>
              <a:t>chool closures</a:t>
            </a:r>
            <a:endParaRPr sz="1800" u="sng"/>
          </a:p>
          <a:p>
            <a:pPr indent="0" lvl="0" marL="0" rtl="0" algn="l">
              <a:spcBef>
                <a:spcPts val="1600"/>
              </a:spcBef>
              <a:spcAft>
                <a:spcPts val="0"/>
              </a:spcAft>
              <a:buNone/>
            </a:pPr>
            <a:r>
              <a:rPr lang="en-GB" sz="1800"/>
              <a:t>Current problem: Political decisions not based on data (all schools closed in period were public)</a:t>
            </a:r>
            <a:endParaRPr sz="1800"/>
          </a:p>
          <a:p>
            <a:pPr indent="-342900" lvl="0" marL="457200" rtl="0" algn="l">
              <a:spcBef>
                <a:spcPts val="1600"/>
              </a:spcBef>
              <a:spcAft>
                <a:spcPts val="0"/>
              </a:spcAft>
              <a:buSzPts val="1800"/>
              <a:buAutoNum type="arabicPeriod"/>
            </a:pPr>
            <a:r>
              <a:rPr lang="en-GB" sz="1800"/>
              <a:t>Data: Schools closed in NSW from 2010-16, their NAPLAN performance data, and census data</a:t>
            </a:r>
            <a:endParaRPr sz="1800"/>
          </a:p>
          <a:p>
            <a:pPr indent="-342900" lvl="0" marL="457200" rtl="0" algn="l">
              <a:spcBef>
                <a:spcPts val="0"/>
              </a:spcBef>
              <a:spcAft>
                <a:spcPts val="0"/>
              </a:spcAft>
              <a:buSzPts val="1800"/>
              <a:buAutoNum type="arabicPeriod"/>
            </a:pPr>
            <a:r>
              <a:rPr lang="en-GB" sz="1800"/>
              <a:t>Bayesian optimisation</a:t>
            </a:r>
            <a:endParaRPr sz="1800"/>
          </a:p>
          <a:p>
            <a:pPr indent="-342900" lvl="0" marL="457200" rtl="0" algn="l">
              <a:spcBef>
                <a:spcPts val="0"/>
              </a:spcBef>
              <a:spcAft>
                <a:spcPts val="0"/>
              </a:spcAft>
              <a:buSzPts val="1800"/>
              <a:buAutoNum type="arabicPeriod"/>
            </a:pPr>
            <a:r>
              <a:rPr lang="en-GB" sz="1800"/>
              <a:t>What-If tool </a:t>
            </a:r>
            <a:endParaRPr sz="1800"/>
          </a:p>
        </p:txBody>
      </p:sp>
      <p:sp>
        <p:nvSpPr>
          <p:cNvPr id="134" name="Google Shape;134;p23"/>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u="sng"/>
              <a:t>Student evaluations of teaching </a:t>
            </a:r>
            <a:endParaRPr sz="1800" u="sng"/>
          </a:p>
          <a:p>
            <a:pPr indent="0" lvl="0" marL="0" rtl="0" algn="l">
              <a:spcBef>
                <a:spcPts val="1600"/>
              </a:spcBef>
              <a:spcAft>
                <a:spcPts val="0"/>
              </a:spcAft>
              <a:buNone/>
            </a:pPr>
            <a:r>
              <a:rPr lang="en-GB" sz="1800"/>
              <a:t>Current problem: Decision makers use averages and poor quality indicators</a:t>
            </a:r>
            <a:endParaRPr sz="1800"/>
          </a:p>
          <a:p>
            <a:pPr indent="-342900" lvl="0" marL="457200" rtl="0" algn="l">
              <a:spcBef>
                <a:spcPts val="1600"/>
              </a:spcBef>
              <a:spcAft>
                <a:spcPts val="0"/>
              </a:spcAft>
              <a:buSzPts val="1800"/>
              <a:buAutoNum type="arabicPeriod"/>
            </a:pPr>
            <a:r>
              <a:rPr lang="en-GB" sz="1800"/>
              <a:t>Data: QILT data </a:t>
            </a:r>
            <a:endParaRPr sz="1800"/>
          </a:p>
          <a:p>
            <a:pPr indent="-342900" lvl="0" marL="457200" rtl="0" algn="l">
              <a:spcBef>
                <a:spcPts val="0"/>
              </a:spcBef>
              <a:spcAft>
                <a:spcPts val="0"/>
              </a:spcAft>
              <a:buSzPts val="1800"/>
              <a:buAutoNum type="arabicPeriod"/>
            </a:pPr>
            <a:r>
              <a:rPr lang="en-GB" sz="1800"/>
              <a:t>Monte Carlo resampling to address non-response bias</a:t>
            </a:r>
            <a:endParaRPr sz="1800"/>
          </a:p>
          <a:p>
            <a:pPr indent="-342900" lvl="0" marL="457200" rtl="0" algn="l">
              <a:spcBef>
                <a:spcPts val="0"/>
              </a:spcBef>
              <a:spcAft>
                <a:spcPts val="0"/>
              </a:spcAft>
              <a:buSzPts val="1800"/>
              <a:buAutoNum type="arabicPeriod"/>
            </a:pPr>
            <a:r>
              <a:rPr lang="en-GB" sz="1800"/>
              <a:t>Dashboards for exploring how changing response patterns lead to non robust results </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8761D"/>
        </a:solidFill>
      </p:bgPr>
    </p:bg>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22854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Questions we are asking ourselves (for discussion?)</a:t>
            </a:r>
            <a:endParaRPr>
              <a:solidFill>
                <a:srgbClr val="FFFFFF"/>
              </a:solidFill>
            </a:endParaRPr>
          </a:p>
        </p:txBody>
      </p:sp>
      <p:sp>
        <p:nvSpPr>
          <p:cNvPr id="140" name="Google Shape;140;p24"/>
          <p:cNvSpPr txBox="1"/>
          <p:nvPr>
            <p:ph idx="1" type="body"/>
          </p:nvPr>
        </p:nvSpPr>
        <p:spPr>
          <a:xfrm>
            <a:off x="311700" y="3206500"/>
            <a:ext cx="8520600" cy="1362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Char char="●"/>
            </a:pPr>
            <a:r>
              <a:rPr lang="en-GB">
                <a:solidFill>
                  <a:srgbClr val="FFFFFF"/>
                </a:solidFill>
              </a:rPr>
              <a:t>This is a very preliminary proposal - what are we doing wrong?</a:t>
            </a:r>
            <a:endParaRPr>
              <a:solidFill>
                <a:srgbClr val="FFFFFF"/>
              </a:solidFill>
            </a:endParaRPr>
          </a:p>
          <a:p>
            <a:pPr indent="-342900" lvl="0" marL="457200" rtl="0" algn="l">
              <a:spcBef>
                <a:spcPts val="0"/>
              </a:spcBef>
              <a:spcAft>
                <a:spcPts val="0"/>
              </a:spcAft>
              <a:buClr>
                <a:srgbClr val="FFFFFF"/>
              </a:buClr>
              <a:buSzPts val="1800"/>
              <a:buChar char="●"/>
            </a:pPr>
            <a:r>
              <a:rPr lang="en-GB">
                <a:solidFill>
                  <a:srgbClr val="FFFFFF"/>
                </a:solidFill>
              </a:rPr>
              <a:t>This feels a lot like a learning gains problem… everyone starts at a different position so how can we really demonstrate displacement and its replacement by technical democracy?</a:t>
            </a:r>
            <a:endParaRPr>
              <a:solidFill>
                <a:srgbClr val="FFFFFF"/>
              </a:solidFill>
            </a:endParaRPr>
          </a:p>
          <a:p>
            <a:pPr indent="-342900" lvl="0" marL="457200" rtl="0" algn="l">
              <a:spcBef>
                <a:spcPts val="0"/>
              </a:spcBef>
              <a:spcAft>
                <a:spcPts val="0"/>
              </a:spcAft>
              <a:buClr>
                <a:srgbClr val="FFFFFF"/>
              </a:buClr>
              <a:buSzPts val="1800"/>
              <a:buChar char="●"/>
            </a:pPr>
            <a:r>
              <a:rPr lang="en-GB">
                <a:solidFill>
                  <a:srgbClr val="FFFFFF"/>
                </a:solidFill>
              </a:rPr>
              <a:t>How would we measure success?</a:t>
            </a:r>
            <a:endParaRPr>
              <a:solidFill>
                <a:srgbClr val="FFFFFF"/>
              </a:solidFill>
            </a:endParaRPr>
          </a:p>
        </p:txBody>
      </p:sp>
      <p:sp>
        <p:nvSpPr>
          <p:cNvPr id="141" name="Google Shape;141;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rPr>
              <a:t>Thanks!</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120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paper comes from a collaboration between data users and data scientists...</a:t>
            </a:r>
            <a:endParaRPr/>
          </a:p>
        </p:txBody>
      </p:sp>
      <p:pic>
        <p:nvPicPr>
          <p:cNvPr id="62" name="Google Shape;62;p14"/>
          <p:cNvPicPr preferRelativeResize="0"/>
          <p:nvPr/>
        </p:nvPicPr>
        <p:blipFill>
          <a:blip r:embed="rId3">
            <a:alphaModFix/>
          </a:blip>
          <a:stretch>
            <a:fillRect/>
          </a:stretch>
        </p:blipFill>
        <p:spPr>
          <a:xfrm>
            <a:off x="2675500" y="1649775"/>
            <a:ext cx="1714500" cy="1800225"/>
          </a:xfrm>
          <a:prstGeom prst="rect">
            <a:avLst/>
          </a:prstGeom>
          <a:noFill/>
          <a:ln>
            <a:noFill/>
          </a:ln>
        </p:spPr>
      </p:pic>
      <p:sp>
        <p:nvSpPr>
          <p:cNvPr id="63" name="Google Shape;63;p14"/>
          <p:cNvSpPr txBox="1"/>
          <p:nvPr/>
        </p:nvSpPr>
        <p:spPr>
          <a:xfrm>
            <a:off x="459300" y="3576725"/>
            <a:ext cx="1714500" cy="39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sz="1600">
                <a:solidFill>
                  <a:schemeClr val="dk1"/>
                </a:solidFill>
                <a:highlight>
                  <a:srgbClr val="FFFFFF"/>
                </a:highlight>
              </a:rPr>
              <a:t>Kirsty Kitto</a:t>
            </a:r>
            <a:br>
              <a:rPr lang="en-GB" sz="1600">
                <a:solidFill>
                  <a:schemeClr val="dk1"/>
                </a:solidFill>
                <a:highlight>
                  <a:srgbClr val="FFFFFF"/>
                </a:highlight>
              </a:rPr>
            </a:br>
            <a:r>
              <a:rPr lang="en-GB" sz="1600">
                <a:solidFill>
                  <a:schemeClr val="dk1"/>
                </a:solidFill>
                <a:highlight>
                  <a:srgbClr val="FFFFFF"/>
                </a:highlight>
              </a:rPr>
              <a:t>Educational Data Science</a:t>
            </a:r>
            <a:endParaRPr sz="1600">
              <a:solidFill>
                <a:schemeClr val="dk1"/>
              </a:solidFill>
            </a:endParaRPr>
          </a:p>
          <a:p>
            <a:pPr indent="0" lvl="0" marL="0" rtl="0" algn="ctr">
              <a:spcBef>
                <a:spcPts val="0"/>
              </a:spcBef>
              <a:spcAft>
                <a:spcPts val="0"/>
              </a:spcAft>
              <a:buNone/>
            </a:pPr>
            <a:r>
              <a:t/>
            </a:r>
            <a:endParaRPr sz="1600">
              <a:solidFill>
                <a:schemeClr val="dk1"/>
              </a:solidFill>
              <a:highlight>
                <a:srgbClr val="FFFFFF"/>
              </a:highlight>
            </a:endParaRPr>
          </a:p>
        </p:txBody>
      </p:sp>
      <p:pic>
        <p:nvPicPr>
          <p:cNvPr id="64" name="Google Shape;64;p14"/>
          <p:cNvPicPr preferRelativeResize="0"/>
          <p:nvPr/>
        </p:nvPicPr>
        <p:blipFill>
          <a:blip r:embed="rId4">
            <a:alphaModFix/>
          </a:blip>
          <a:stretch>
            <a:fillRect/>
          </a:stretch>
        </p:blipFill>
        <p:spPr>
          <a:xfrm>
            <a:off x="454350" y="1649775"/>
            <a:ext cx="1800226" cy="1800226"/>
          </a:xfrm>
          <a:prstGeom prst="rect">
            <a:avLst/>
          </a:prstGeom>
          <a:noFill/>
          <a:ln>
            <a:noFill/>
          </a:ln>
        </p:spPr>
      </p:pic>
      <p:sp>
        <p:nvSpPr>
          <p:cNvPr id="65" name="Google Shape;65;p14"/>
          <p:cNvSpPr txBox="1"/>
          <p:nvPr/>
        </p:nvSpPr>
        <p:spPr>
          <a:xfrm>
            <a:off x="2610075" y="3576725"/>
            <a:ext cx="1714500" cy="39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600">
                <a:solidFill>
                  <a:schemeClr val="dk1"/>
                </a:solidFill>
                <a:highlight>
                  <a:srgbClr val="FFFFFF"/>
                </a:highlight>
              </a:rPr>
              <a:t>Kalervo Gulson</a:t>
            </a:r>
            <a:br>
              <a:rPr lang="en-GB" sz="1600">
                <a:solidFill>
                  <a:schemeClr val="dk1"/>
                </a:solidFill>
                <a:highlight>
                  <a:srgbClr val="FFFFFF"/>
                </a:highlight>
              </a:rPr>
            </a:br>
            <a:r>
              <a:rPr lang="en-GB" sz="1600">
                <a:solidFill>
                  <a:schemeClr val="dk1"/>
                </a:solidFill>
                <a:highlight>
                  <a:srgbClr val="FFFFFF"/>
                </a:highlight>
              </a:rPr>
              <a:t>Sociologist of Education</a:t>
            </a:r>
            <a:endParaRPr sz="1600">
              <a:solidFill>
                <a:schemeClr val="dk1"/>
              </a:solidFill>
            </a:endParaRPr>
          </a:p>
          <a:p>
            <a:pPr indent="0" lvl="0" marL="0" rtl="0" algn="ctr">
              <a:spcBef>
                <a:spcPts val="0"/>
              </a:spcBef>
              <a:spcAft>
                <a:spcPts val="0"/>
              </a:spcAft>
              <a:buNone/>
            </a:pPr>
            <a:r>
              <a:t/>
            </a:r>
            <a:endParaRPr sz="1600">
              <a:solidFill>
                <a:schemeClr val="dk1"/>
              </a:solidFill>
              <a:highlight>
                <a:srgbClr val="FFFFFF"/>
              </a:highlight>
            </a:endParaRPr>
          </a:p>
        </p:txBody>
      </p:sp>
      <p:sp>
        <p:nvSpPr>
          <p:cNvPr id="66" name="Google Shape;66;p14"/>
          <p:cNvSpPr txBox="1"/>
          <p:nvPr/>
        </p:nvSpPr>
        <p:spPr>
          <a:xfrm>
            <a:off x="4842513" y="3576725"/>
            <a:ext cx="1714500" cy="39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600">
                <a:solidFill>
                  <a:schemeClr val="dk1"/>
                </a:solidFill>
                <a:highlight>
                  <a:srgbClr val="FFFFFF"/>
                </a:highlight>
              </a:rPr>
              <a:t>Greg Thompson</a:t>
            </a:r>
            <a:br>
              <a:rPr lang="en-GB" sz="1600">
                <a:solidFill>
                  <a:schemeClr val="dk1"/>
                </a:solidFill>
                <a:highlight>
                  <a:srgbClr val="FFFFFF"/>
                </a:highlight>
              </a:rPr>
            </a:br>
            <a:r>
              <a:rPr lang="en-GB" sz="1600">
                <a:solidFill>
                  <a:schemeClr val="dk1"/>
                </a:solidFill>
                <a:highlight>
                  <a:srgbClr val="FFFFFF"/>
                </a:highlight>
              </a:rPr>
              <a:t>Sociologist of Education</a:t>
            </a:r>
            <a:endParaRPr sz="1600">
              <a:solidFill>
                <a:schemeClr val="dk1"/>
              </a:solidFill>
            </a:endParaRPr>
          </a:p>
          <a:p>
            <a:pPr indent="0" lvl="0" marL="0" rtl="0" algn="ctr">
              <a:spcBef>
                <a:spcPts val="0"/>
              </a:spcBef>
              <a:spcAft>
                <a:spcPts val="0"/>
              </a:spcAft>
              <a:buNone/>
            </a:pPr>
            <a:r>
              <a:t/>
            </a:r>
            <a:endParaRPr sz="1600">
              <a:solidFill>
                <a:schemeClr val="dk1"/>
              </a:solidFill>
              <a:highlight>
                <a:srgbClr val="FFFFFF"/>
              </a:highlight>
            </a:endParaRPr>
          </a:p>
        </p:txBody>
      </p:sp>
      <p:sp>
        <p:nvSpPr>
          <p:cNvPr id="67" name="Google Shape;67;p14"/>
          <p:cNvSpPr txBox="1"/>
          <p:nvPr/>
        </p:nvSpPr>
        <p:spPr>
          <a:xfrm>
            <a:off x="7074938" y="3576725"/>
            <a:ext cx="1714500" cy="39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600">
                <a:solidFill>
                  <a:schemeClr val="dk1"/>
                </a:solidFill>
                <a:highlight>
                  <a:srgbClr val="FFFFFF"/>
                </a:highlight>
              </a:rPr>
              <a:t>Leonie Payne</a:t>
            </a:r>
            <a:br>
              <a:rPr lang="en-GB" sz="1600">
                <a:solidFill>
                  <a:schemeClr val="dk1"/>
                </a:solidFill>
                <a:highlight>
                  <a:srgbClr val="FFFFFF"/>
                </a:highlight>
              </a:rPr>
            </a:br>
            <a:r>
              <a:rPr lang="en-GB" sz="1600">
                <a:solidFill>
                  <a:schemeClr val="dk1"/>
                </a:solidFill>
                <a:highlight>
                  <a:srgbClr val="FFFFFF"/>
                </a:highlight>
              </a:rPr>
              <a:t>Educational Data Science</a:t>
            </a:r>
            <a:endParaRPr sz="1600">
              <a:solidFill>
                <a:schemeClr val="dk1"/>
              </a:solidFill>
            </a:endParaRPr>
          </a:p>
          <a:p>
            <a:pPr indent="0" lvl="0" marL="0" rtl="0" algn="ctr">
              <a:spcBef>
                <a:spcPts val="0"/>
              </a:spcBef>
              <a:spcAft>
                <a:spcPts val="0"/>
              </a:spcAft>
              <a:buNone/>
            </a:pPr>
            <a:r>
              <a:t/>
            </a:r>
            <a:endParaRPr sz="1600">
              <a:solidFill>
                <a:schemeClr val="dk1"/>
              </a:solidFill>
              <a:highlight>
                <a:srgbClr val="FFFFFF"/>
              </a:highlight>
            </a:endParaRPr>
          </a:p>
        </p:txBody>
      </p:sp>
      <p:pic>
        <p:nvPicPr>
          <p:cNvPr id="68" name="Google Shape;68;p14"/>
          <p:cNvPicPr preferRelativeResize="0"/>
          <p:nvPr/>
        </p:nvPicPr>
        <p:blipFill>
          <a:blip r:embed="rId5">
            <a:alphaModFix/>
          </a:blip>
          <a:stretch>
            <a:fillRect/>
          </a:stretch>
        </p:blipFill>
        <p:spPr>
          <a:xfrm>
            <a:off x="4810936" y="1649776"/>
            <a:ext cx="1800225" cy="1800225"/>
          </a:xfrm>
          <a:prstGeom prst="rect">
            <a:avLst/>
          </a:prstGeom>
          <a:noFill/>
          <a:ln>
            <a:noFill/>
          </a:ln>
        </p:spPr>
      </p:pic>
      <p:pic>
        <p:nvPicPr>
          <p:cNvPr id="69" name="Google Shape;69;p14"/>
          <p:cNvPicPr preferRelativeResize="0"/>
          <p:nvPr/>
        </p:nvPicPr>
        <p:blipFill rotWithShape="1">
          <a:blip r:embed="rId6">
            <a:alphaModFix/>
          </a:blip>
          <a:srcRect b="13201" l="0" r="0" t="0"/>
          <a:stretch/>
        </p:blipFill>
        <p:spPr>
          <a:xfrm>
            <a:off x="7032075" y="1648936"/>
            <a:ext cx="1800225" cy="1801903"/>
          </a:xfrm>
          <a:prstGeom prst="rect">
            <a:avLst/>
          </a:prstGeom>
          <a:noFill/>
          <a:ln>
            <a:noFill/>
          </a:ln>
        </p:spPr>
      </p:pic>
      <p:sp>
        <p:nvSpPr>
          <p:cNvPr id="70" name="Google Shape;70;p14"/>
          <p:cNvSpPr txBox="1"/>
          <p:nvPr>
            <p:ph type="title"/>
          </p:nvPr>
        </p:nvSpPr>
        <p:spPr>
          <a:xfrm>
            <a:off x="268850" y="4510800"/>
            <a:ext cx="8520600" cy="63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GB"/>
              <a:t>This is a hard thing to do!</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246250" y="301075"/>
            <a:ext cx="3863400" cy="206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t>What would f</a:t>
            </a:r>
            <a:r>
              <a:rPr b="1" lang="en-GB" sz="3000"/>
              <a:t>airness look like in educational data science?</a:t>
            </a:r>
            <a:endParaRPr b="1" sz="13000"/>
          </a:p>
        </p:txBody>
      </p:sp>
      <p:sp>
        <p:nvSpPr>
          <p:cNvPr id="76" name="Google Shape;76;p15"/>
          <p:cNvSpPr txBox="1"/>
          <p:nvPr>
            <p:ph idx="1" type="body"/>
          </p:nvPr>
        </p:nvSpPr>
        <p:spPr>
          <a:xfrm>
            <a:off x="337900" y="2368975"/>
            <a:ext cx="4234200" cy="25809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Char char="●"/>
            </a:pPr>
            <a:r>
              <a:rPr lang="en-GB" sz="2000">
                <a:solidFill>
                  <a:schemeClr val="dk1"/>
                </a:solidFill>
              </a:rPr>
              <a:t>Fair algorithms?</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Fair data?</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Fair decisions?</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Fair participation in design </a:t>
            </a:r>
            <a:br>
              <a:rPr lang="en-GB" sz="2000">
                <a:solidFill>
                  <a:schemeClr val="dk1"/>
                </a:solidFill>
              </a:rPr>
            </a:br>
            <a:r>
              <a:rPr lang="en-GB" sz="2000">
                <a:solidFill>
                  <a:schemeClr val="dk1"/>
                </a:solidFill>
              </a:rPr>
              <a:t>and delivery of solutions?</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Fair outcomes in the world?</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Transparency? Accountability?</a:t>
            </a:r>
            <a:endParaRPr sz="2000">
              <a:solidFill>
                <a:schemeClr val="dk1"/>
              </a:solidFill>
            </a:endParaRPr>
          </a:p>
        </p:txBody>
      </p:sp>
      <p:pic>
        <p:nvPicPr>
          <p:cNvPr id="77" name="Google Shape;77;p15"/>
          <p:cNvPicPr preferRelativeResize="0"/>
          <p:nvPr/>
        </p:nvPicPr>
        <p:blipFill>
          <a:blip r:embed="rId3">
            <a:alphaModFix/>
          </a:blip>
          <a:stretch>
            <a:fillRect/>
          </a:stretch>
        </p:blipFill>
        <p:spPr>
          <a:xfrm>
            <a:off x="4332183" y="353375"/>
            <a:ext cx="4436752" cy="443675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00"/>
        </a:solidFill>
      </p:bgPr>
    </p:bg>
    <p:spTree>
      <p:nvGrpSpPr>
        <p:cNvPr id="81" name="Shape 81"/>
        <p:cNvGrpSpPr/>
        <p:nvPr/>
      </p:nvGrpSpPr>
      <p:grpSpPr>
        <a:xfrm>
          <a:off x="0" y="0"/>
          <a:ext cx="0" cy="0"/>
          <a:chOff x="0" y="0"/>
          <a:chExt cx="0" cy="0"/>
        </a:xfrm>
      </p:grpSpPr>
      <p:sp>
        <p:nvSpPr>
          <p:cNvPr id="82" name="Google Shape;82;p16"/>
          <p:cNvSpPr txBox="1"/>
          <p:nvPr>
            <p:ph type="title"/>
          </p:nvPr>
        </p:nvSpPr>
        <p:spPr>
          <a:xfrm>
            <a:off x="311700" y="1223725"/>
            <a:ext cx="8520600" cy="181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Question 1: how can we achieve fairness in educational decisions without including domain experts in the design of the AI systems we would like them to use?</a:t>
            </a:r>
            <a:endParaRPr/>
          </a:p>
          <a:p>
            <a:pPr indent="0" lvl="0" marL="0" rtl="0" algn="ctr">
              <a:spcBef>
                <a:spcPts val="0"/>
              </a:spcBef>
              <a:spcAft>
                <a:spcPts val="0"/>
              </a:spcAft>
              <a:buNone/>
            </a:pPr>
            <a:r>
              <a:t/>
            </a:r>
            <a:endParaRPr/>
          </a:p>
        </p:txBody>
      </p:sp>
      <p:sp>
        <p:nvSpPr>
          <p:cNvPr id="83" name="Google Shape;83;p16"/>
          <p:cNvSpPr txBox="1"/>
          <p:nvPr/>
        </p:nvSpPr>
        <p:spPr>
          <a:xfrm>
            <a:off x="612900" y="3258850"/>
            <a:ext cx="7918200" cy="143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800">
                <a:solidFill>
                  <a:schemeClr val="dk1"/>
                </a:solidFill>
              </a:rPr>
              <a:t>Question 2: but how can we give these domain experts an opportunity to participate in what is a highly technical process?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7"/>
          <p:cNvPicPr preferRelativeResize="0"/>
          <p:nvPr/>
        </p:nvPicPr>
        <p:blipFill>
          <a:blip r:embed="rId3">
            <a:alphaModFix/>
          </a:blip>
          <a:stretch>
            <a:fillRect/>
          </a:stretch>
        </p:blipFill>
        <p:spPr>
          <a:xfrm>
            <a:off x="0" y="-910350"/>
            <a:ext cx="9144001" cy="6100215"/>
          </a:xfrm>
          <a:prstGeom prst="rect">
            <a:avLst/>
          </a:prstGeom>
          <a:noFill/>
          <a:ln>
            <a:noFill/>
          </a:ln>
        </p:spPr>
      </p:pic>
      <p:sp>
        <p:nvSpPr>
          <p:cNvPr id="89" name="Google Shape;8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solidFill>
                  <a:srgbClr val="FFFFFF"/>
                </a:solidFill>
              </a:rPr>
              <a:t>The problem of displacement</a:t>
            </a:r>
            <a:endParaRPr sz="3200">
              <a:solidFill>
                <a:srgbClr val="FFFFFF"/>
              </a:solidFill>
            </a:endParaRPr>
          </a:p>
        </p:txBody>
      </p:sp>
      <p:sp>
        <p:nvSpPr>
          <p:cNvPr id="90" name="Google Shape;90;p17"/>
          <p:cNvSpPr txBox="1"/>
          <p:nvPr>
            <p:ph idx="1" type="body"/>
          </p:nvPr>
        </p:nvSpPr>
        <p:spPr>
          <a:xfrm>
            <a:off x="311700" y="1779950"/>
            <a:ext cx="8520600" cy="1452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GB" sz="2600">
                <a:solidFill>
                  <a:srgbClr val="FFFFFF"/>
                </a:solidFill>
              </a:rPr>
              <a:t>One of the biggest problems facing educational practitioners is one of  ‘displacement’, caused by the widening gap between the data experts who create, analyse and make inferences based on data, and data users, who must make decisions using the reports that these experts create </a:t>
            </a:r>
            <a:endParaRPr sz="26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11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The limits of expertise: </a:t>
            </a:r>
            <a:br>
              <a:rPr b="1" lang="en-GB"/>
            </a:br>
            <a:r>
              <a:rPr b="1" lang="en-GB"/>
              <a:t>Data users can’t do a Masters of Data Science</a:t>
            </a:r>
            <a:endParaRPr b="1"/>
          </a:p>
        </p:txBody>
      </p:sp>
      <p:sp>
        <p:nvSpPr>
          <p:cNvPr id="96" name="Google Shape;96;p18"/>
          <p:cNvSpPr txBox="1"/>
          <p:nvPr>
            <p:ph idx="1" type="body"/>
          </p:nvPr>
        </p:nvSpPr>
        <p:spPr>
          <a:xfrm>
            <a:off x="311700" y="1701400"/>
            <a:ext cx="8520600" cy="28677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000000"/>
              </a:buClr>
              <a:buSzPts val="1800"/>
              <a:buChar char="●"/>
            </a:pPr>
            <a:r>
              <a:rPr lang="en-GB">
                <a:solidFill>
                  <a:srgbClr val="000000"/>
                </a:solidFill>
              </a:rPr>
              <a:t>Displacement between data users and data experts leads to unequal status</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Data users rarely know enough to know what they should be challenging</a:t>
            </a:r>
            <a:endParaRPr>
              <a:solidFill>
                <a:srgbClr val="000000"/>
              </a:solidFill>
            </a:endParaRPr>
          </a:p>
          <a:p>
            <a:pPr indent="-342900" lvl="0" marL="457200" rtl="0" algn="l">
              <a:lnSpc>
                <a:spcPct val="100000"/>
              </a:lnSpc>
              <a:spcBef>
                <a:spcPts val="0"/>
              </a:spcBef>
              <a:spcAft>
                <a:spcPts val="0"/>
              </a:spcAft>
              <a:buClr>
                <a:srgbClr val="000000"/>
              </a:buClr>
              <a:buSzPts val="1800"/>
              <a:buChar char="●"/>
            </a:pPr>
            <a:r>
              <a:rPr lang="en-GB">
                <a:solidFill>
                  <a:srgbClr val="000000"/>
                </a:solidFill>
              </a:rPr>
              <a:t>Data scientists are becoming the default decision makers - even if invited data users are not provided with an equal opportunity to challenge the analysis and its results </a:t>
            </a:r>
            <a:r>
              <a:rPr lang="en-GB">
                <a:solidFill>
                  <a:srgbClr val="000000"/>
                </a:solidFill>
              </a:rPr>
              <a:t>(they lack the expertise required to fully participate)</a:t>
            </a:r>
            <a:br>
              <a:rPr lang="en-GB">
                <a:solidFill>
                  <a:srgbClr val="000000"/>
                </a:solidFill>
              </a:rPr>
            </a:br>
            <a:endParaRPr>
              <a:solidFill>
                <a:srgbClr val="000000"/>
              </a:solidFill>
            </a:endParaRPr>
          </a:p>
          <a:p>
            <a:pPr indent="0" lvl="0" marL="457200" rtl="0" algn="l">
              <a:lnSpc>
                <a:spcPct val="100000"/>
              </a:lnSpc>
              <a:spcBef>
                <a:spcPts val="0"/>
              </a:spcBef>
              <a:spcAft>
                <a:spcPts val="0"/>
              </a:spcAft>
              <a:buNone/>
            </a:pPr>
            <a:r>
              <a:t/>
            </a:r>
            <a:endParaRPr>
              <a:solidFill>
                <a:srgbClr val="000000"/>
              </a:solidFill>
            </a:endParaRPr>
          </a:p>
          <a:p>
            <a:pPr indent="0" lvl="0" marL="0" rtl="0" algn="r">
              <a:spcBef>
                <a:spcPts val="0"/>
              </a:spcBef>
              <a:spcAft>
                <a:spcPts val="0"/>
              </a:spcAft>
              <a:buNone/>
            </a:pPr>
            <a:r>
              <a:rPr lang="en-GB">
                <a:solidFill>
                  <a:srgbClr val="000000"/>
                </a:solidFill>
              </a:rPr>
              <a:t>Often the right answer is being given to the wrong question - the educational experts are not given the tools that they need to work this out</a:t>
            </a:r>
            <a:endParaRPr>
              <a:solidFill>
                <a:srgbClr val="000000"/>
              </a:solidFill>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 example </a:t>
            </a:r>
            <a:endParaRPr/>
          </a:p>
        </p:txBody>
      </p:sp>
      <p:pic>
        <p:nvPicPr>
          <p:cNvPr id="102" name="Google Shape;102;p19"/>
          <p:cNvPicPr preferRelativeResize="0"/>
          <p:nvPr/>
        </p:nvPicPr>
        <p:blipFill>
          <a:blip r:embed="rId3">
            <a:alphaModFix/>
          </a:blip>
          <a:stretch>
            <a:fillRect/>
          </a:stretch>
        </p:blipFill>
        <p:spPr>
          <a:xfrm>
            <a:off x="2510725" y="185150"/>
            <a:ext cx="6633274" cy="4583926"/>
          </a:xfrm>
          <a:prstGeom prst="rect">
            <a:avLst/>
          </a:prstGeom>
          <a:noFill/>
          <a:ln>
            <a:noFill/>
          </a:ln>
        </p:spPr>
      </p:pic>
      <p:sp>
        <p:nvSpPr>
          <p:cNvPr id="103" name="Google Shape;103;p19"/>
          <p:cNvSpPr txBox="1"/>
          <p:nvPr>
            <p:ph idx="1" type="body"/>
          </p:nvPr>
        </p:nvSpPr>
        <p:spPr>
          <a:xfrm>
            <a:off x="311700" y="1152475"/>
            <a:ext cx="2331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do these error bars mean?</a:t>
            </a:r>
            <a:endParaRPr/>
          </a:p>
          <a:p>
            <a:pPr indent="0" lvl="0" marL="0" rtl="0" algn="l">
              <a:spcBef>
                <a:spcPts val="1600"/>
              </a:spcBef>
              <a:spcAft>
                <a:spcPts val="1600"/>
              </a:spcAft>
              <a:buNone/>
            </a:pPr>
            <a:r>
              <a:rPr lang="en-GB"/>
              <a:t>Actually they are the right answer to the wrong question… but they instill inappropriate confidence in the findings!</a:t>
            </a:r>
            <a:endParaRPr/>
          </a:p>
        </p:txBody>
      </p:sp>
      <p:sp>
        <p:nvSpPr>
          <p:cNvPr id="104" name="Google Shape;104;p19"/>
          <p:cNvSpPr txBox="1"/>
          <p:nvPr/>
        </p:nvSpPr>
        <p:spPr>
          <a:xfrm>
            <a:off x="1283650" y="2252150"/>
            <a:ext cx="6921300" cy="1282500"/>
          </a:xfrm>
          <a:prstGeom prst="rect">
            <a:avLst/>
          </a:prstGeom>
          <a:solidFill>
            <a:srgbClr val="FF0000"/>
          </a:solidFill>
          <a:ln cap="flat" cmpd="sng" w="1143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2200"/>
              <a:t>Data analysis used for “evil”! But few data users know enough to challenge the output. And this is just for a simple confidence interval… </a:t>
            </a:r>
            <a:endParaRPr b="1" sz="2200"/>
          </a:p>
        </p:txBody>
      </p:sp>
      <p:sp>
        <p:nvSpPr>
          <p:cNvPr id="105" name="Google Shape;105;p19"/>
          <p:cNvSpPr txBox="1"/>
          <p:nvPr/>
        </p:nvSpPr>
        <p:spPr>
          <a:xfrm>
            <a:off x="351250" y="4769075"/>
            <a:ext cx="8786100" cy="4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https://www.qilt.edu.au/docs/default-source/ses/ses-2019/2019-ses-national-report.pdf?sfvrsn=6486ec3c_2</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Where have (some of the) existing solutions got us? </a:t>
            </a:r>
            <a:endParaRPr/>
          </a:p>
        </p:txBody>
      </p:sp>
      <p:sp>
        <p:nvSpPr>
          <p:cNvPr id="111" name="Google Shape;111;p20"/>
          <p:cNvSpPr txBox="1"/>
          <p:nvPr>
            <p:ph idx="1" type="body"/>
          </p:nvPr>
        </p:nvSpPr>
        <p:spPr>
          <a:xfrm>
            <a:off x="311700" y="1401150"/>
            <a:ext cx="63198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Open learner models provide an interesting way in which to create more transparency in our models… but they give little control over what is actually reported (but they may help solve displacement over time by creating better understanding of models?)</a:t>
            </a:r>
            <a:endParaRPr/>
          </a:p>
          <a:p>
            <a:pPr indent="-342900" lvl="0" marL="457200" rtl="0" algn="l">
              <a:spcBef>
                <a:spcPts val="0"/>
              </a:spcBef>
              <a:spcAft>
                <a:spcPts val="0"/>
              </a:spcAft>
              <a:buSzPts val="1800"/>
              <a:buChar char="●"/>
            </a:pPr>
            <a:r>
              <a:rPr lang="en-GB"/>
              <a:t>Participatory design welcome</a:t>
            </a:r>
            <a:r>
              <a:rPr lang="en-GB"/>
              <a:t>s</a:t>
            </a:r>
            <a:r>
              <a:rPr lang="en-GB"/>
              <a:t> a data user into the process of design but says little about how they can bridge the displacement gap</a:t>
            </a:r>
            <a:endParaRPr/>
          </a:p>
          <a:p>
            <a:pPr indent="0" lvl="0" marL="0" rtl="0" algn="l">
              <a:spcBef>
                <a:spcPts val="1600"/>
              </a:spcBef>
              <a:spcAft>
                <a:spcPts val="1600"/>
              </a:spcAft>
              <a:buNone/>
            </a:pPr>
            <a:r>
              <a:rPr lang="en-GB"/>
              <a:t>Putting a human in the loop only works if they are given the resources to challenge the design decisions and their output</a:t>
            </a:r>
            <a:endParaRPr/>
          </a:p>
        </p:txBody>
      </p:sp>
      <p:pic>
        <p:nvPicPr>
          <p:cNvPr id="112" name="Google Shape;112;p20"/>
          <p:cNvPicPr preferRelativeResize="0"/>
          <p:nvPr/>
        </p:nvPicPr>
        <p:blipFill>
          <a:blip r:embed="rId3">
            <a:alphaModFix/>
          </a:blip>
          <a:stretch>
            <a:fillRect/>
          </a:stretch>
        </p:blipFill>
        <p:spPr>
          <a:xfrm>
            <a:off x="6631489" y="1401150"/>
            <a:ext cx="2415736" cy="1554024"/>
          </a:xfrm>
          <a:prstGeom prst="rect">
            <a:avLst/>
          </a:prstGeom>
          <a:noFill/>
          <a:ln>
            <a:noFill/>
          </a:ln>
        </p:spPr>
      </p:pic>
      <p:pic>
        <p:nvPicPr>
          <p:cNvPr id="113" name="Google Shape;113;p20"/>
          <p:cNvPicPr preferRelativeResize="0"/>
          <p:nvPr/>
        </p:nvPicPr>
        <p:blipFill>
          <a:blip r:embed="rId4">
            <a:alphaModFix/>
          </a:blip>
          <a:stretch>
            <a:fillRect/>
          </a:stretch>
        </p:blipFill>
        <p:spPr>
          <a:xfrm>
            <a:off x="6673847" y="3101025"/>
            <a:ext cx="2331026" cy="1554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Technical Democracy is required</a:t>
            </a:r>
            <a:endParaRPr/>
          </a:p>
        </p:txBody>
      </p:sp>
      <p:sp>
        <p:nvSpPr>
          <p:cNvPr id="119" name="Google Shape;119;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rPr>
              <a:t>Data users need to be able to ask the </a:t>
            </a:r>
            <a:r>
              <a:rPr i="1" lang="en-GB" sz="2400">
                <a:solidFill>
                  <a:schemeClr val="dk1"/>
                </a:solidFill>
              </a:rPr>
              <a:t>right questions of technical solutions</a:t>
            </a:r>
            <a:r>
              <a:rPr lang="en-GB" sz="2400">
                <a:solidFill>
                  <a:schemeClr val="dk1"/>
                </a:solidFill>
              </a:rPr>
              <a:t>, and even more so, to </a:t>
            </a:r>
            <a:r>
              <a:rPr i="1" lang="en-GB" sz="2400">
                <a:solidFill>
                  <a:schemeClr val="dk1"/>
                </a:solidFill>
              </a:rPr>
              <a:t>challenge illegitimate approaches</a:t>
            </a:r>
            <a:r>
              <a:rPr lang="en-GB" sz="2400">
                <a:solidFill>
                  <a:schemeClr val="dk1"/>
                </a:solidFill>
              </a:rPr>
              <a:t>.</a:t>
            </a:r>
            <a:endParaRPr/>
          </a:p>
          <a:p>
            <a:pPr indent="0" lvl="0" marL="0" rtl="0" algn="l">
              <a:spcBef>
                <a:spcPts val="0"/>
              </a:spcBef>
              <a:spcAft>
                <a:spcPts val="0"/>
              </a:spcAft>
              <a:buNone/>
            </a:pPr>
            <a:r>
              <a:t/>
            </a:r>
            <a:endParaRPr/>
          </a:p>
          <a:p>
            <a:pPr indent="0" lvl="0" marL="0" rtl="0" algn="ctr">
              <a:spcBef>
                <a:spcPts val="0"/>
              </a:spcBef>
              <a:spcAft>
                <a:spcPts val="0"/>
              </a:spcAft>
              <a:buNone/>
            </a:pPr>
            <a:r>
              <a:rPr lang="en-GB"/>
              <a:t>“</a:t>
            </a:r>
            <a:r>
              <a:rPr lang="en-GB"/>
              <a:t>to bring new actors into deliberation... [as] a redistribution of expertise in relation to a specific social context in which the authority bestowed on science-based knowledge is not a priori granted priority over experience-based knowledge with regard to a local problem” </a:t>
            </a:r>
            <a:endParaRPr/>
          </a:p>
          <a:p>
            <a:pPr indent="0" lvl="0" marL="0" rtl="0" algn="r">
              <a:spcBef>
                <a:spcPts val="1600"/>
              </a:spcBef>
              <a:spcAft>
                <a:spcPts val="0"/>
              </a:spcAft>
              <a:buNone/>
            </a:pPr>
            <a:r>
              <a:rPr lang="en-GB"/>
              <a:t>Nunes, J. A., and M. Matias. </a:t>
            </a:r>
            <a:r>
              <a:rPr lang="en-GB"/>
              <a:t>Acting in an uncertain world: Essay on technological democracy. (2009). MIT Press</a:t>
            </a:r>
            <a:endParaRPr/>
          </a:p>
          <a:p>
            <a:pPr indent="0" lvl="0" marL="0" rtl="0" algn="l">
              <a:spcBef>
                <a:spcPts val="1600"/>
              </a:spcBef>
              <a:spcAft>
                <a:spcPts val="0"/>
              </a:spcAft>
              <a:buClr>
                <a:schemeClr val="dk1"/>
              </a:buClr>
              <a:buSzPts val="1100"/>
              <a:buFont typeface="Arial"/>
              <a:buNone/>
            </a:pPr>
            <a:r>
              <a:t/>
            </a:r>
            <a:endParaRPr/>
          </a:p>
        </p:txBody>
      </p:sp>
      <p:sp>
        <p:nvSpPr>
          <p:cNvPr id="120" name="Google Shape;120;p21"/>
          <p:cNvSpPr txBox="1"/>
          <p:nvPr>
            <p:ph type="title"/>
          </p:nvPr>
        </p:nvSpPr>
        <p:spPr>
          <a:xfrm>
            <a:off x="311700" y="2285400"/>
            <a:ext cx="8520600" cy="572700"/>
          </a:xfrm>
          <a:prstGeom prst="rect">
            <a:avLst/>
          </a:prstGeom>
          <a:solidFill>
            <a:srgbClr val="FF0000"/>
          </a:solidFill>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FFFFFF"/>
                </a:solidFill>
              </a:rPr>
              <a:t>But how could it be achieved?</a:t>
            </a:r>
            <a:endParaRPr>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